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79" r:id="rId7"/>
    <p:sldId id="263" r:id="rId8"/>
    <p:sldId id="264" r:id="rId9"/>
    <p:sldId id="265" r:id="rId10"/>
    <p:sldId id="266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06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90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5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12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80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8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67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9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0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3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37DF4-76F8-4FF5-B1B7-0D14754CBB41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94811-BF7B-463F-8FF6-D33FB1B4A4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51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MHS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6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Período do MHS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1600201"/>
            <a:ext cx="5482952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Quanto maior a massa do corpo, maior será seu período </a:t>
            </a:r>
            <a:r>
              <a:rPr lang="pt-BR" dirty="0" smtClean="0"/>
              <a:t>de </a:t>
            </a:r>
            <a:r>
              <a:rPr lang="pt-BR" dirty="0" smtClean="0"/>
              <a:t>oscilação. Ou menor frequência.</a:t>
            </a:r>
          </a:p>
          <a:p>
            <a:pPr algn="just"/>
            <a:r>
              <a:rPr lang="pt-BR" dirty="0" smtClean="0"/>
              <a:t>Quanto maior a constante da mola (mola mais dura), menor será período, ou maior a frequência que o corpo oscila.</a:t>
            </a:r>
          </a:p>
          <a:p>
            <a:pPr algn="just"/>
            <a:r>
              <a:rPr lang="pt-BR" dirty="0" smtClean="0"/>
              <a:t>O período não depende da amplitude.</a:t>
            </a:r>
            <a:endParaRPr lang="pt-B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96200" y="3212976"/>
            <a:ext cx="1189856" cy="627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8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Um corpo de massa 3kg está preso a uma mola, de constante elástica 3N/m, em repouso sobre uma superfície horizontal sem atrito. O corpo é afastado 20cm de sua posição inicial de equilíbrio e, em seguida, é libertado. Calcule a força aplicada pela mola na posição 20cm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 = </a:t>
            </a:r>
            <a:r>
              <a:rPr lang="pt-BR" dirty="0" err="1" smtClean="0"/>
              <a:t>kx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F = 3 (N/m).0,2(m) = 0,6 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2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/>
              <a:t>F = </a:t>
            </a:r>
            <a:r>
              <a:rPr lang="pt-BR" dirty="0" err="1" smtClean="0"/>
              <a:t>kx</a:t>
            </a:r>
            <a:endParaRPr lang="pt-BR" dirty="0" smtClean="0"/>
          </a:p>
          <a:p>
            <a:pPr algn="ctr">
              <a:buNone/>
            </a:pPr>
            <a:r>
              <a:rPr lang="pt-BR" dirty="0" smtClean="0"/>
              <a:t>F = 3 (N/m) x 0.2 (m)</a:t>
            </a:r>
          </a:p>
          <a:p>
            <a:pPr algn="ctr">
              <a:buNone/>
            </a:pPr>
            <a:r>
              <a:rPr lang="pt-BR" dirty="0" smtClean="0"/>
              <a:t>F= 0.6 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00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20201209_1655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394" t="14998" r="67934" b="18180"/>
          <a:stretch>
            <a:fillRect/>
          </a:stretch>
        </p:blipFill>
        <p:spPr>
          <a:xfrm rot="5400000">
            <a:off x="4048364" y="-1867233"/>
            <a:ext cx="3702369" cy="8184177"/>
          </a:xfrm>
        </p:spPr>
      </p:pic>
    </p:spTree>
    <p:extLst>
      <p:ext uri="{BB962C8B-B14F-4D97-AF65-F5344CB8AC3E}">
        <p14:creationId xmlns:p14="http://schemas.microsoft.com/office/powerpoint/2010/main" val="380246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A) para esquerda</a:t>
            </a:r>
          </a:p>
          <a:p>
            <a:r>
              <a:rPr lang="pt-BR" dirty="0" smtClean="0"/>
              <a:t>B) para esquerda</a:t>
            </a:r>
          </a:p>
          <a:p>
            <a:r>
              <a:rPr lang="pt-BR" dirty="0" smtClean="0"/>
              <a:t>C) retardado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694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20201209_1655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0873" t="14998" r="56001" b="18180"/>
          <a:stretch>
            <a:fillRect/>
          </a:stretch>
        </p:blipFill>
        <p:spPr>
          <a:xfrm rot="5400000">
            <a:off x="4697502" y="-88371"/>
            <a:ext cx="2232248" cy="8523118"/>
          </a:xfrm>
        </p:spPr>
      </p:pic>
      <p:pic>
        <p:nvPicPr>
          <p:cNvPr id="5" name="Espaço Reservado para Conteúdo 3" descr="20201209_165518.jpg"/>
          <p:cNvPicPr>
            <a:picLocks noChangeAspect="1"/>
          </p:cNvPicPr>
          <p:nvPr/>
        </p:nvPicPr>
        <p:blipFill>
          <a:blip r:embed="rId3" cstate="print"/>
          <a:srcRect l="9394" t="14998" r="67934" b="18180"/>
          <a:stretch>
            <a:fillRect/>
          </a:stretch>
        </p:blipFill>
        <p:spPr>
          <a:xfrm rot="5400000">
            <a:off x="4434113" y="-911293"/>
            <a:ext cx="2433609" cy="53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A) B e B’</a:t>
            </a:r>
          </a:p>
          <a:p>
            <a:r>
              <a:rPr lang="pt-BR" dirty="0" smtClean="0"/>
              <a:t>B) no ponto O</a:t>
            </a:r>
          </a:p>
          <a:p>
            <a:r>
              <a:rPr lang="pt-BR" dirty="0" smtClean="0"/>
              <a:t>C) no ponto O</a:t>
            </a:r>
          </a:p>
          <a:p>
            <a:r>
              <a:rPr lang="pt-BR" dirty="0" smtClean="0"/>
              <a:t>D) nos pontos B e B’</a:t>
            </a:r>
          </a:p>
          <a:p>
            <a:r>
              <a:rPr lang="pt-BR" dirty="0" smtClean="0"/>
              <a:t>E) no ponto 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697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2922" y="774492"/>
            <a:ext cx="10515600" cy="478882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Um jovem estudante resolve construir um relógio usando uma mola de constante elástica k = 72 N/m. Para que cada oscilação corresponda a um segundo, o estudante deve prender à mola uma massa de: Considere </a:t>
            </a:r>
            <a:r>
              <a:rPr lang="el-GR" dirty="0" smtClean="0"/>
              <a:t>π</a:t>
            </a:r>
            <a:r>
              <a:rPr lang="pt-BR" dirty="0" smtClean="0"/>
              <a:t> = 3.</a:t>
            </a:r>
          </a:p>
          <a:p>
            <a:pPr marL="0" indent="0" algn="just">
              <a:buNone/>
            </a:pPr>
            <a:endParaRPr lang="pt-BR" dirty="0"/>
          </a:p>
          <a:p>
            <a:pPr marL="514350" indent="-514350" algn="just">
              <a:buAutoNum type="alphaLcParenR"/>
            </a:pPr>
            <a:r>
              <a:rPr lang="pt-BR" dirty="0" smtClean="0"/>
              <a:t>1 kg</a:t>
            </a:r>
          </a:p>
          <a:p>
            <a:pPr marL="514350" indent="-514350" algn="just">
              <a:buAutoNum type="alphaLcParenR"/>
            </a:pPr>
            <a:r>
              <a:rPr lang="pt-BR" dirty="0" smtClean="0">
                <a:solidFill>
                  <a:srgbClr val="FF0000"/>
                </a:solidFill>
              </a:rPr>
              <a:t>2 kg</a:t>
            </a:r>
          </a:p>
          <a:p>
            <a:pPr marL="514350" indent="-514350" algn="just">
              <a:buAutoNum type="alphaLcParenR"/>
            </a:pPr>
            <a:r>
              <a:rPr lang="pt-BR" dirty="0" smtClean="0"/>
              <a:t>3 kg</a:t>
            </a:r>
          </a:p>
          <a:p>
            <a:pPr marL="514350" indent="-514350" algn="just">
              <a:buAutoNum type="alphaLcParenR"/>
            </a:pPr>
            <a:r>
              <a:rPr lang="pt-BR" dirty="0" smtClean="0"/>
              <a:t>4 kg</a:t>
            </a:r>
          </a:p>
          <a:p>
            <a:pPr marL="514350" indent="-514350" algn="just">
              <a:buAutoNum type="alphaLcParenR"/>
            </a:pPr>
            <a:r>
              <a:rPr lang="pt-BR" dirty="0" smtClean="0"/>
              <a:t>5kg</a:t>
            </a:r>
            <a:endParaRPr lang="pt-BR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57956" y="2930964"/>
            <a:ext cx="1469991" cy="775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161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8433" y="2128274"/>
            <a:ext cx="1280045" cy="67558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1516107" y="3076486"/>
                <a:ext cx="1464696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107" y="3076486"/>
                <a:ext cx="1464696" cy="4743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608433" y="4051152"/>
                <a:ext cx="1531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m</a:t>
                </a:r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33" y="4051152"/>
                <a:ext cx="15315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578" t="-28889" r="-8367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/>
              <p:cNvSpPr txBox="1"/>
              <p:nvPr/>
            </p:nvSpPr>
            <p:spPr>
              <a:xfrm>
                <a:off x="1516107" y="4828456"/>
                <a:ext cx="1796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)/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107" y="4828456"/>
                <a:ext cx="179606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122" t="-28261" r="-3401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/>
              <p:cNvSpPr txBox="1"/>
              <p:nvPr/>
            </p:nvSpPr>
            <p:spPr>
              <a:xfrm>
                <a:off x="1585644" y="5605760"/>
                <a:ext cx="146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72.1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/36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44" y="5605760"/>
                <a:ext cx="146264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83" t="-4444" r="-3750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/>
              <p:cNvSpPr txBox="1"/>
              <p:nvPr/>
            </p:nvSpPr>
            <p:spPr>
              <a:xfrm>
                <a:off x="1578745" y="6168216"/>
                <a:ext cx="156126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745" y="6168216"/>
                <a:ext cx="1561261" cy="5203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68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Pêndulo Simples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0634" cy="4351338"/>
          </a:xfrm>
        </p:spPr>
        <p:txBody>
          <a:bodyPr/>
          <a:lstStyle/>
          <a:p>
            <a:r>
              <a:rPr lang="pt-BR" dirty="0" smtClean="0"/>
              <a:t>A força restauradora que mantém o corpo em oscilação é a componente de seu peso, tangente a trajetória.</a:t>
            </a:r>
          </a:p>
          <a:p>
            <a:r>
              <a:rPr lang="pt-BR" dirty="0" smtClean="0"/>
              <a:t>Para pequenas amplitudes, o pêndulo descreve um MHS;</a:t>
            </a:r>
          </a:p>
          <a:p>
            <a:endParaRPr lang="pt-BR" dirty="0"/>
          </a:p>
        </p:txBody>
      </p:sp>
      <p:pic>
        <p:nvPicPr>
          <p:cNvPr id="4" name="Imagem 3" descr="Figura-1-a-Representacao-do-pendulo-simples-no-instante-inicial-e-das-forcas-q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8088" y="3789040"/>
            <a:ext cx="2959078" cy="23875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135560" y="522920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https://phet.colorado.edu/sims/html/pendulum-lab/latest/pendulum-lab_pt_BR.html</a:t>
            </a:r>
          </a:p>
        </p:txBody>
      </p:sp>
    </p:spTree>
    <p:extLst>
      <p:ext uri="{BB962C8B-B14F-4D97-AF65-F5344CB8AC3E}">
        <p14:creationId xmlns:p14="http://schemas.microsoft.com/office/powerpoint/2010/main" val="6069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Movimento Harmônico Simples</a:t>
            </a:r>
            <a:endParaRPr lang="pt-BR" dirty="0"/>
          </a:p>
        </p:txBody>
      </p:sp>
      <p:pic>
        <p:nvPicPr>
          <p:cNvPr id="4" name="Espaço Reservado para Conteúdo 3" descr="massamola4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9576" y="1700809"/>
            <a:ext cx="3471754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6312024" y="1938046"/>
            <a:ext cx="367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dirty="0"/>
              <a:t> Quando um corpo executa um movimento como esse, indo e voltando sobre a mesma trajetória, em torno de uma posição de equilíbrio, além de repetir de forma idêntica, em intervalos de tempo iguais e regulares, dizemos que ele está vibrando ou oscilando entre os pontos A e A’. E também está realizando um movimento periódico.</a:t>
            </a:r>
          </a:p>
          <a:p>
            <a:pPr algn="just">
              <a:buFont typeface="Arial" pitchFamily="34" charset="0"/>
              <a:buChar char="•"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384032" y="537321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https://phet.colorado.edu/sims/html/masses-and-springs/latest/masses-and-springs_pt_BR.html</a:t>
            </a:r>
          </a:p>
        </p:txBody>
      </p:sp>
    </p:spTree>
    <p:extLst>
      <p:ext uri="{BB962C8B-B14F-4D97-AF65-F5344CB8AC3E}">
        <p14:creationId xmlns:p14="http://schemas.microsoft.com/office/powerpoint/2010/main" val="25150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720" y="1600201"/>
            <a:ext cx="663508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Quanto maior for o comprimento do pêndulo, maior será o seu período;</a:t>
            </a:r>
          </a:p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Quanto maior for o valor da aceleração da gravidade no local onde o pêndulo oscila, menor será seu período. </a:t>
            </a:r>
          </a:p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O período do pêndulo não depende de sua massa nem da amplitude de oscilação (desde que ela seja pequena).</a:t>
            </a:r>
          </a:p>
          <a:p>
            <a:pPr algn="just"/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https://phet.colorado.edu/sims/html/pendulum-lab/latest/pendulum-lab_pt_BR.html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6366" y="2780928"/>
            <a:ext cx="1445397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17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Assinale o que for correto a respeito de pêndulos simples.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 – O período de oscilação completo ocorre quando o pêndulo sai da posição inicial e atinge o ponto diametralmente oposto.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II – A frequência de oscilação é diretamente proporcional ao comprimento do fio que compõe o pêndulo.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III – A energia mecânica no ponto mais baixo da trajetória é exclusivamente cinética.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IV – As dimensões do corpo preso ao fio são desprezíveis quando comparadas ao comprimento deste.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As afirmações verdadeiras são: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a) I e II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b) II e III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pt-B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e IV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d) IV e I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e) I e III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928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Letra 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7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Determine o período de oscilação de um pêndulo simples que possui comprimento de 1 m, oscilando em um local onde a aceleração da gravidade corresponde a 16 m/s</a:t>
            </a:r>
            <a:r>
              <a:rPr lang="pt-B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Dados: π = 3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a) 1,5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b) 2,0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c) 2,5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d) 1,0</a:t>
            </a:r>
          </a:p>
          <a:p>
            <a:pPr algn="just">
              <a:buNone/>
            </a:pP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e) 1,2</a:t>
            </a:r>
          </a:p>
          <a:p>
            <a:pP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68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b="1" dirty="0" smtClean="0"/>
              <a:t>Letra A</a:t>
            </a:r>
            <a:endParaRPr lang="pt-BR" dirty="0" smtClean="0"/>
          </a:p>
          <a:p>
            <a:pPr>
              <a:buNone/>
            </a:pPr>
            <a:r>
              <a:rPr lang="pt-BR" dirty="0" smtClean="0"/>
              <a:t>A partir da definição do período de oscilação de um pêndulo, podemos escrever: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60418" name="Picture 2" descr="https://static.mundoeducacao.uol.com.br/mundoeducacao/conteudo/questao-4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808" y="3501009"/>
            <a:ext cx="2990850" cy="1619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060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9834" y="424115"/>
            <a:ext cx="10515600" cy="4351338"/>
          </a:xfrm>
        </p:spPr>
        <p:txBody>
          <a:bodyPr/>
          <a:lstStyle/>
          <a:p>
            <a:pPr algn="just"/>
            <a:r>
              <a:rPr lang="pt-BR" dirty="0" smtClean="0"/>
              <a:t>Então um Movimento Harmônico Simples ocorre quando um corpo ou meio material oscila periódica e simetricamente (entre A e A’) em torno de uma posição de equilíbrio (O).</a:t>
            </a:r>
            <a:endParaRPr lang="pt-BR" dirty="0"/>
          </a:p>
        </p:txBody>
      </p:sp>
      <p:pic>
        <p:nvPicPr>
          <p:cNvPr id="1026" name="Picture 2" descr="Movimento harmônico si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89" y="1754093"/>
            <a:ext cx="5564603" cy="458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oscilador-massa-mol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51584" y="548680"/>
            <a:ext cx="7620000" cy="4203700"/>
          </a:xfrm>
        </p:spPr>
      </p:pic>
      <p:sp>
        <p:nvSpPr>
          <p:cNvPr id="5" name="CaixaDeTexto 4"/>
          <p:cNvSpPr txBox="1"/>
          <p:nvPr/>
        </p:nvSpPr>
        <p:spPr>
          <a:xfrm>
            <a:off x="2063552" y="5373217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dirty="0"/>
              <a:t> A mola é responsável por manter uma força restauradora sobre o corpo que tende a leva-lo à posição de equilíbrio. </a:t>
            </a:r>
          </a:p>
        </p:txBody>
      </p:sp>
    </p:spTree>
    <p:extLst>
      <p:ext uri="{BB962C8B-B14F-4D97-AF65-F5344CB8AC3E}">
        <p14:creationId xmlns:p14="http://schemas.microsoft.com/office/powerpoint/2010/main" val="11634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2028" y="322848"/>
            <a:ext cx="11275171" cy="612068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 Nesse caso, a força que atua no corpo </a:t>
            </a:r>
            <a:r>
              <a:rPr lang="pt-BR" dirty="0" smtClean="0"/>
              <a:t>é do tipo elástica. E a intensidade da força é </a:t>
            </a:r>
            <a:r>
              <a:rPr lang="pt-BR" dirty="0"/>
              <a:t>proporcional a sua </a:t>
            </a:r>
            <a:r>
              <a:rPr lang="pt-BR" dirty="0" smtClean="0"/>
              <a:t>distância x alcançada pelo corpo em relação ao ponto </a:t>
            </a:r>
            <a:r>
              <a:rPr lang="pt-BR" dirty="0"/>
              <a:t>de </a:t>
            </a:r>
            <a:r>
              <a:rPr lang="pt-BR" dirty="0" smtClean="0"/>
              <a:t>equilíbrio.</a:t>
            </a:r>
          </a:p>
          <a:p>
            <a:pPr algn="just"/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 </a:t>
            </a:r>
            <a:r>
              <a:rPr lang="pt-BR" dirty="0"/>
              <a:t>F = </a:t>
            </a:r>
            <a:r>
              <a:rPr lang="pt-BR" dirty="0" smtClean="0"/>
              <a:t>-</a:t>
            </a:r>
            <a:r>
              <a:rPr lang="pt-BR" dirty="0" err="1" smtClean="0"/>
              <a:t>kx</a:t>
            </a:r>
            <a:r>
              <a:rPr lang="pt-BR" dirty="0" smtClean="0"/>
              <a:t> </a:t>
            </a:r>
          </a:p>
          <a:p>
            <a:pPr marL="0" indent="0" algn="ctr">
              <a:buNone/>
            </a:pPr>
            <a:endParaRPr lang="pt-BR" dirty="0"/>
          </a:p>
          <a:p>
            <a:pPr algn="just"/>
            <a:r>
              <a:rPr lang="pt-BR" dirty="0" smtClean="0"/>
              <a:t>Essa força gerada pela mola é contrária a força aplicada sobre o bloco, e constituem um par de ação e reação, então tem sentidos opostos, e por isso o sinal negativo. </a:t>
            </a:r>
          </a:p>
        </p:txBody>
      </p:sp>
      <p:pic>
        <p:nvPicPr>
          <p:cNvPr id="2050" name="Picture 2" descr="Resumo de Física - MHS - Movimento Harmônico Simples - Stoo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263" y="4267200"/>
            <a:ext cx="3314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Resumo de Física - MHS - Movimento Harmônico Simples - Stoo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18" y="1554384"/>
            <a:ext cx="378142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ências e Educação. : SEGUNDO DIA DAS PROVAS DO ENEM 2017. DICAS DE FÍS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40" y="1825625"/>
            <a:ext cx="4632096" cy="32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3658" y="757401"/>
            <a:ext cx="10515600" cy="4351338"/>
          </a:xfrm>
        </p:spPr>
        <p:txBody>
          <a:bodyPr/>
          <a:lstStyle/>
          <a:p>
            <a:pPr algn="just"/>
            <a:r>
              <a:rPr lang="pt-BR" dirty="0"/>
              <a:t> A distância entre a posição de equilíbrio, e a posição externa ocupada por um corpo que oscila é denominada amplitude, A, do movimento.</a:t>
            </a:r>
          </a:p>
        </p:txBody>
      </p:sp>
      <p:pic>
        <p:nvPicPr>
          <p:cNvPr id="4104" name="Picture 8" descr="Resumo de Física - MHS - Movimento Harmônico Simples - Stoo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83" y="2628930"/>
            <a:ext cx="378142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4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Quando o corpo vai de uma posição externa a outra e retorna à posição inicial, dizemos que ele efetuou uma vibração completa ou um ciclo.</a:t>
            </a:r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r>
              <a:rPr lang="pt-BR" dirty="0" smtClean="0"/>
              <a:t>O tempo que o corpo gasta para efetuar uma vibração completa é denominado período, T, do movimento. O número de vibrações completas que o corpo efetua por unidade de tempo é denominado frequência, f, do movimento.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08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/>
              <a:t>Se um corpo oscila com uma frequência, f, o seu período de vibração, T, é dado por:</a:t>
            </a:r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endParaRPr lang="pt-BR" dirty="0" smtClean="0"/>
          </a:p>
          <a:p>
            <a:pPr algn="just">
              <a:buNone/>
            </a:pPr>
            <a:r>
              <a:rPr lang="pt-BR" dirty="0" smtClean="0"/>
              <a:t>Quanto maior a frequência com que um corpo oscila, menor será seu período.</a:t>
            </a:r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endParaRPr lang="pt-BR" dirty="0"/>
          </a:p>
        </p:txBody>
      </p:sp>
      <p:pic>
        <p:nvPicPr>
          <p:cNvPr id="4" name="Picture 2" descr="Relação entre período e frequênc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1905" y="3068960"/>
            <a:ext cx="1692183" cy="1368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51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856</Words>
  <Application>Microsoft Office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Tema do Office</vt:lpstr>
      <vt:lpstr>MHS </vt:lpstr>
      <vt:lpstr>Movimento Harmônico Simples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Período do MHS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Pêndulo Simples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MHS </dc:title>
  <dc:creator>Conta da Microsoft</dc:creator>
  <cp:lastModifiedBy>Conta da Microsoft</cp:lastModifiedBy>
  <cp:revision>10</cp:revision>
  <dcterms:created xsi:type="dcterms:W3CDTF">2021-02-25T17:32:23Z</dcterms:created>
  <dcterms:modified xsi:type="dcterms:W3CDTF">2021-02-26T12:54:38Z</dcterms:modified>
</cp:coreProperties>
</file>